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</p:sldIdLst>
  <p:sldSz cx="9144000" cy="5143500" type="screen16x9"/>
  <p:notesSz cx="6858000" cy="9144000"/>
  <p:embeddedFontLst>
    <p:embeddedFont>
      <p:font typeface="Advent Pro SemiBold" panose="02000506040000020004" pitchFamily="2" charset="77"/>
      <p:regular r:id="rId22"/>
      <p:bold r:id="rId23"/>
    </p:embeddedFont>
    <p:embeddedFont>
      <p:font typeface="Fira Sans Condensed Medium" panose="020B0603050000020004" pitchFamily="34" charset="0"/>
      <p:regular r:id="rId24"/>
      <p:bold r:id="rId25"/>
      <p:italic r:id="rId26"/>
      <p:boldItalic r:id="rId27"/>
    </p:embeddedFont>
    <p:embeddedFont>
      <p:font typeface="Fira Sans Extra Condensed Medium" panose="020B0603050000020004" pitchFamily="34" charset="0"/>
      <p:regular r:id="rId28"/>
      <p:bold r:id="rId29"/>
      <p:italic r:id="rId30"/>
      <p:boldItalic r:id="rId31"/>
    </p:embeddedFont>
    <p:embeddedFont>
      <p:font typeface="Maven Pro" pitchFamily="2" charset="77"/>
      <p:regular r:id="rId32"/>
      <p:bold r:id="rId33"/>
    </p:embeddedFont>
    <p:embeddedFont>
      <p:font typeface="Montserrat" pitchFamily="2" charset="77"/>
      <p:regular r:id="rId34"/>
      <p:bold r:id="rId35"/>
      <p:italic r:id="rId36"/>
      <p:boldItalic r:id="rId37"/>
    </p:embeddedFont>
    <p:embeddedFont>
      <p:font typeface="Share Tech" pitchFamily="2" charset="77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160" d="100"/>
          <a:sy n="16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989d8d87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989d8d87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9ab96c96f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9ab96c96f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aef0bad6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aef0bad6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72c4329eae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72c4329eae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9ab96c96f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9ab96c96f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9ab96c96f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9ab96c96f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9ab96c96f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9ab96c96f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9ab96c96f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9ab96c96f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989d8d87c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989d8d87c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9cdfc42c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9cdfc42c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9cdfc42cf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9cdfc42cf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9cdfc42cf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9cdfc42cf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cdfc42cf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cdfc42cf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9cdfc42cf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9cdfc42cf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cdfc42c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cdfc42c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pheanila@miamioh.ed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mailto:pricesb@miamioh.edu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Sustaining Innovative Services During a Pandemic</a:t>
            </a:r>
            <a:endParaRPr/>
          </a:p>
        </p:txBody>
      </p:sp>
      <p:sp>
        <p:nvSpPr>
          <p:cNvPr id="431" name="Google Shape;431;p23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CHANGES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32" name="Google Shape;432;p23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39" name="Google Shape;439;p23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2" name="Google Shape;442;p2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5" name="Google Shape;445;p23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23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3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1" name="Google Shape;451;p2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23"/>
          <p:cNvGrpSpPr/>
          <p:nvPr/>
        </p:nvGrpSpPr>
        <p:grpSpPr>
          <a:xfrm>
            <a:off x="6711076" y="1093279"/>
            <a:ext cx="2410223" cy="2739101"/>
            <a:chOff x="4206459" y="1191441"/>
            <a:chExt cx="712557" cy="785901"/>
          </a:xfrm>
        </p:grpSpPr>
        <p:sp>
          <p:nvSpPr>
            <p:cNvPr id="454" name="Google Shape;454;p23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8" name="Google Shape;458;p23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459" name="Google Shape;459;p23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3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3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3" name="Google Shape;463;p23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464" name="Google Shape;464;p23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3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3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8" name="Google Shape;468;p23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469" name="Google Shape;469;p23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3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" name="Google Shape;473;p23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474" name="Google Shape;474;p23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3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3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3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" name="Google Shape;478;p23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2" name="Google Shape;482;p23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483" name="Google Shape;483;p23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23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488" name="Google Shape;488;p23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3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3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3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2" name="Google Shape;492;p23"/>
          <p:cNvSpPr txBox="1">
            <a:spLocks noGrp="1"/>
          </p:cNvSpPr>
          <p:nvPr>
            <p:ph type="subTitle" idx="1"/>
          </p:nvPr>
        </p:nvSpPr>
        <p:spPr>
          <a:xfrm>
            <a:off x="3044225" y="38365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Lori Chapin</a:t>
            </a: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Sarah Nagle</a:t>
            </a: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Miami University Libraries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2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/>
              <a:t>Making From Home Guide</a:t>
            </a:r>
            <a:endParaRPr sz="2100"/>
          </a:p>
        </p:txBody>
      </p:sp>
      <p:sp>
        <p:nvSpPr>
          <p:cNvPr id="596" name="Google Shape;596;p32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Libguides</a:t>
            </a:r>
            <a:endParaRPr/>
          </a:p>
        </p:txBody>
      </p:sp>
      <p:pic>
        <p:nvPicPr>
          <p:cNvPr id="597" name="Google Shape;5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425" y="1599925"/>
            <a:ext cx="6489157" cy="323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Service</a:t>
            </a:r>
            <a:endParaRPr/>
          </a:p>
        </p:txBody>
      </p:sp>
      <p:sp>
        <p:nvSpPr>
          <p:cNvPr id="603" name="Google Shape;603;p33"/>
          <p:cNvSpPr/>
          <p:nvPr/>
        </p:nvSpPr>
        <p:spPr>
          <a:xfrm>
            <a:off x="4815450" y="813800"/>
            <a:ext cx="3101400" cy="296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6" name="Google Shape;606;p33"/>
          <p:cNvCxnSpPr>
            <a:stCxn id="603" idx="2"/>
          </p:cNvCxnSpPr>
          <p:nvPr/>
        </p:nvCxnSpPr>
        <p:spPr>
          <a:xfrm>
            <a:off x="6366150" y="3776600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4"/>
          <p:cNvSpPr txBox="1">
            <a:spLocks noGrp="1"/>
          </p:cNvSpPr>
          <p:nvPr>
            <p:ph type="ctrTitle"/>
          </p:nvPr>
        </p:nvSpPr>
        <p:spPr>
          <a:xfrm>
            <a:off x="3044100" y="3247750"/>
            <a:ext cx="57576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—attributed to Benjamin Franklin</a:t>
            </a:r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1"/>
          </p:nvPr>
        </p:nvSpPr>
        <p:spPr>
          <a:xfrm>
            <a:off x="1825125" y="774300"/>
            <a:ext cx="4986000" cy="21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“Tell me and I may forget, teach me and I may remember, involve me and I learn.”</a:t>
            </a:r>
            <a:endParaRPr sz="2400" b="1"/>
          </a:p>
        </p:txBody>
      </p:sp>
      <p:sp>
        <p:nvSpPr>
          <p:cNvPr id="613" name="Google Shape;613;p34"/>
          <p:cNvSpPr txBox="1">
            <a:spLocks noGrp="1"/>
          </p:cNvSpPr>
          <p:nvPr>
            <p:ph type="ctrTitle" idx="4294967295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Kits: Making the connection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5"/>
          <p:cNvSpPr txBox="1">
            <a:spLocks noGrp="1"/>
          </p:cNvSpPr>
          <p:nvPr>
            <p:ph type="body" idx="1"/>
          </p:nvPr>
        </p:nvSpPr>
        <p:spPr>
          <a:xfrm>
            <a:off x="618825" y="1063050"/>
            <a:ext cx="3534300" cy="27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AV Kits:</a:t>
            </a:r>
            <a:endParaRPr sz="2300" b="1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USB Mic w/ tripod stand and pop filter</a:t>
            </a:r>
            <a:endParaRPr sz="15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Portable backdrop w/ stand white/black</a:t>
            </a:r>
            <a:endParaRPr sz="15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Backdrop panel chroma key green/blue</a:t>
            </a:r>
            <a:endParaRPr sz="15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HD Webcam</a:t>
            </a:r>
            <a:endParaRPr sz="15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Desktop Ring Light</a:t>
            </a:r>
            <a:endParaRPr sz="15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04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Kits Available for Check Out</a:t>
            </a:r>
            <a:endParaRPr/>
          </a:p>
        </p:txBody>
      </p:sp>
      <p:grpSp>
        <p:nvGrpSpPr>
          <p:cNvPr id="620" name="Google Shape;620;p35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621" name="Google Shape;621;p35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5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641" name="Google Shape;641;p35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6" name="Google Shape;6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108976" y="1614679"/>
            <a:ext cx="2552196" cy="191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6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Kits in Development</a:t>
            </a:r>
            <a:endParaRPr sz="3000"/>
          </a:p>
        </p:txBody>
      </p:sp>
      <p:sp>
        <p:nvSpPr>
          <p:cNvPr id="652" name="Google Shape;652;p36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Kits</a:t>
            </a:r>
            <a:endParaRPr/>
          </a:p>
        </p:txBody>
      </p:sp>
      <p:sp>
        <p:nvSpPr>
          <p:cNvPr id="653" name="Google Shape;653;p36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Kits</a:t>
            </a:r>
            <a:endParaRPr/>
          </a:p>
        </p:txBody>
      </p:sp>
      <p:sp>
        <p:nvSpPr>
          <p:cNvPr id="654" name="Google Shape;654;p36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Sewing Kits</a:t>
            </a:r>
            <a:endParaRPr/>
          </a:p>
        </p:txBody>
      </p:sp>
      <p:sp>
        <p:nvSpPr>
          <p:cNvPr id="655" name="Google Shape;655;p36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Robotics Kits</a:t>
            </a:r>
            <a:endParaRPr/>
          </a:p>
        </p:txBody>
      </p:sp>
      <p:sp>
        <p:nvSpPr>
          <p:cNvPr id="656" name="Google Shape;656;p36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0" name="Google Shape;660;p36"/>
          <p:cNvCxnSpPr>
            <a:stCxn id="656" idx="3"/>
            <a:endCxn id="658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" name="Google Shape;661;p36"/>
          <p:cNvCxnSpPr>
            <a:stCxn id="658" idx="2"/>
            <a:endCxn id="657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" name="Google Shape;662;p36"/>
          <p:cNvCxnSpPr>
            <a:stCxn id="657" idx="3"/>
            <a:endCxn id="659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3" name="Google Shape;663;p36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64" name="Google Shape;664;p36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36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670" name="Google Shape;670;p36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36"/>
          <p:cNvGrpSpPr/>
          <p:nvPr/>
        </p:nvGrpSpPr>
        <p:grpSpPr>
          <a:xfrm>
            <a:off x="5029465" y="1816807"/>
            <a:ext cx="488638" cy="438246"/>
            <a:chOff x="5778676" y="3826972"/>
            <a:chExt cx="349052" cy="313055"/>
          </a:xfrm>
        </p:grpSpPr>
        <p:sp>
          <p:nvSpPr>
            <p:cNvPr id="678" name="Google Shape;678;p36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36"/>
          <p:cNvGrpSpPr/>
          <p:nvPr/>
        </p:nvGrpSpPr>
        <p:grpSpPr>
          <a:xfrm>
            <a:off x="3630860" y="1790353"/>
            <a:ext cx="483826" cy="491133"/>
            <a:chOff x="4874902" y="3808799"/>
            <a:chExt cx="345615" cy="350835"/>
          </a:xfrm>
        </p:grpSpPr>
        <p:sp>
          <p:nvSpPr>
            <p:cNvPr id="684" name="Google Shape;684;p36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8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40164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FFFFFF"/>
                </a:solidFill>
              </a:rPr>
              <a:t>Shows library leadership:</a:t>
            </a:r>
            <a:endParaRPr sz="1850">
              <a:solidFill>
                <a:srgbClr val="FFFFFF"/>
              </a:solidFill>
            </a:endParaRPr>
          </a:p>
          <a:p>
            <a:pPr marL="457200" lvl="0" indent="-34607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50"/>
              <a:buChar char="●"/>
            </a:pPr>
            <a:r>
              <a:rPr lang="en" sz="1850">
                <a:solidFill>
                  <a:srgbClr val="FFFFFF"/>
                </a:solidFill>
              </a:rPr>
              <a:t>Ideas have value</a:t>
            </a:r>
            <a:endParaRPr sz="1850">
              <a:solidFill>
                <a:srgbClr val="FFFFFF"/>
              </a:solidFill>
            </a:endParaRPr>
          </a:p>
          <a:p>
            <a:pPr marL="457200" lvl="0" indent="-3460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Char char="●"/>
            </a:pPr>
            <a:r>
              <a:rPr lang="en" sz="1850">
                <a:solidFill>
                  <a:srgbClr val="FFFFFF"/>
                </a:solidFill>
              </a:rPr>
              <a:t>You have dedication</a:t>
            </a:r>
            <a:endParaRPr sz="1850">
              <a:solidFill>
                <a:srgbClr val="FFFFFF"/>
              </a:solidFill>
            </a:endParaRPr>
          </a:p>
          <a:p>
            <a:pPr marL="457200" lvl="0" indent="-3460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Char char="●"/>
            </a:pPr>
            <a:r>
              <a:rPr lang="en" sz="1850">
                <a:solidFill>
                  <a:srgbClr val="FFFFFF"/>
                </a:solidFill>
              </a:rPr>
              <a:t>Library doesn’t have to shoulder all costs </a:t>
            </a:r>
            <a:endParaRPr sz="1850">
              <a:solidFill>
                <a:srgbClr val="FFFFFF"/>
              </a:solidFill>
            </a:endParaRPr>
          </a:p>
        </p:txBody>
      </p:sp>
      <p:sp>
        <p:nvSpPr>
          <p:cNvPr id="712" name="Google Shape;712;p38"/>
          <p:cNvSpPr txBox="1">
            <a:spLocks noGrp="1"/>
          </p:cNvSpPr>
          <p:nvPr>
            <p:ph type="ctrTitle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 Costs with Grants</a:t>
            </a:r>
            <a:endParaRPr sz="3000"/>
          </a:p>
        </p:txBody>
      </p:sp>
      <p:pic>
        <p:nvPicPr>
          <p:cNvPr id="713" name="Google Shape;7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850" y="1463775"/>
            <a:ext cx="4225426" cy="2986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9"/>
          <p:cNvSpPr txBox="1">
            <a:spLocks noGrp="1"/>
          </p:cNvSpPr>
          <p:nvPr>
            <p:ph type="body" idx="1"/>
          </p:nvPr>
        </p:nvSpPr>
        <p:spPr>
          <a:xfrm>
            <a:off x="618825" y="1513300"/>
            <a:ext cx="3908700" cy="27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Increase traffic &amp; usage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Shows value to admin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Enrich learning at your institution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719" name="Google Shape;719;p3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Faculty</a:t>
            </a:r>
            <a:endParaRPr/>
          </a:p>
        </p:txBody>
      </p:sp>
      <p:pic>
        <p:nvPicPr>
          <p:cNvPr id="720" name="Google Shape;720;p39"/>
          <p:cNvPicPr preferRelativeResize="0"/>
          <p:nvPr/>
        </p:nvPicPr>
        <p:blipFill rotWithShape="1">
          <a:blip r:embed="rId3">
            <a:alphaModFix/>
          </a:blip>
          <a:srcRect l="27671" r="11604"/>
          <a:stretch/>
        </p:blipFill>
        <p:spPr>
          <a:xfrm rot="-5400000">
            <a:off x="5819986" y="-38899"/>
            <a:ext cx="1343402" cy="16592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21" name="Google Shape;72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1300" y="494611"/>
            <a:ext cx="1645500" cy="13456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5">
            <a:alphaModFix/>
          </a:blip>
          <a:srcRect l="13559" t="23011" r="13892" b="19718"/>
          <a:stretch/>
        </p:blipFill>
        <p:spPr>
          <a:xfrm>
            <a:off x="5662075" y="1840225"/>
            <a:ext cx="2055745" cy="12171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6">
            <a:alphaModFix/>
          </a:blip>
          <a:srcRect l="2942" t="29655" r="5390" b="14788"/>
          <a:stretch/>
        </p:blipFill>
        <p:spPr>
          <a:xfrm rot="10800000">
            <a:off x="5746213" y="3435189"/>
            <a:ext cx="2743050" cy="124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9"/>
          <p:cNvPicPr preferRelativeResize="0"/>
          <p:nvPr/>
        </p:nvPicPr>
        <p:blipFill rotWithShape="1">
          <a:blip r:embed="rId7">
            <a:alphaModFix/>
          </a:blip>
          <a:srcRect l="23857" t="15795" r="28919" b="23638"/>
          <a:stretch/>
        </p:blipFill>
        <p:spPr>
          <a:xfrm rot="-5400000">
            <a:off x="7599452" y="2210963"/>
            <a:ext cx="1393872" cy="13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0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are Your Friend!</a:t>
            </a:r>
            <a:endParaRPr/>
          </a:p>
        </p:txBody>
      </p:sp>
      <p:pic>
        <p:nvPicPr>
          <p:cNvPr id="730" name="Google Shape;730;p40"/>
          <p:cNvPicPr preferRelativeResize="0"/>
          <p:nvPr/>
        </p:nvPicPr>
        <p:blipFill rotWithShape="1">
          <a:blip r:embed="rId3">
            <a:alphaModFix/>
          </a:blip>
          <a:srcRect b="58423"/>
          <a:stretch/>
        </p:blipFill>
        <p:spPr>
          <a:xfrm>
            <a:off x="1775575" y="1412375"/>
            <a:ext cx="2729925" cy="312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0"/>
          <p:cNvPicPr preferRelativeResize="0"/>
          <p:nvPr/>
        </p:nvPicPr>
        <p:blipFill rotWithShape="1">
          <a:blip r:embed="rId3">
            <a:alphaModFix/>
          </a:blip>
          <a:srcRect t="41441"/>
          <a:stretch/>
        </p:blipFill>
        <p:spPr>
          <a:xfrm>
            <a:off x="5741200" y="539900"/>
            <a:ext cx="2680800" cy="4316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1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7872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Connecting to MUL and Miami Strategic Plans/Mission/Values</a:t>
            </a:r>
            <a:endParaRPr sz="2500"/>
          </a:p>
        </p:txBody>
      </p:sp>
      <p:sp>
        <p:nvSpPr>
          <p:cNvPr id="737" name="Google Shape;737;p41"/>
          <p:cNvSpPr/>
          <p:nvPr/>
        </p:nvSpPr>
        <p:spPr>
          <a:xfrm>
            <a:off x="1783325" y="1199225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8" name="Google Shape;7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25" y="1199225"/>
            <a:ext cx="3435926" cy="1737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526" y="2936475"/>
            <a:ext cx="3435924" cy="1730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1"/>
          <p:cNvPicPr preferRelativeResize="0"/>
          <p:nvPr/>
        </p:nvPicPr>
        <p:blipFill rotWithShape="1">
          <a:blip r:embed="rId5">
            <a:alphaModFix/>
          </a:blip>
          <a:srcRect l="1574"/>
          <a:stretch/>
        </p:blipFill>
        <p:spPr>
          <a:xfrm>
            <a:off x="4827400" y="1800025"/>
            <a:ext cx="3849377" cy="20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2"/>
          <p:cNvSpPr txBox="1"/>
          <p:nvPr/>
        </p:nvSpPr>
        <p:spPr>
          <a:xfrm>
            <a:off x="444450" y="2787700"/>
            <a:ext cx="82551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6"/>
                </a:solidFill>
                <a:latin typeface="Maven Pro"/>
                <a:ea typeface="Maven Pro"/>
                <a:cs typeface="Maven Pro"/>
                <a:sym typeface="Maven Pro"/>
              </a:rPr>
              <a:t>Contact Us!</a:t>
            </a:r>
            <a:endParaRPr sz="2300" b="1">
              <a:solidFill>
                <a:schemeClr val="accent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Lori Chapin </a:t>
            </a:r>
            <a:r>
              <a:rPr lang="en" sz="19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3"/>
              </a:rPr>
              <a:t>pheanila@miamioh.edu</a:t>
            </a:r>
            <a:endParaRPr sz="19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Sarah Nagle </a:t>
            </a:r>
            <a:r>
              <a:rPr lang="en" sz="19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4"/>
              </a:rPr>
              <a:t>pricesb@miamioh.edu</a:t>
            </a:r>
            <a:r>
              <a:rPr lang="en" sz="19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    @SarahNagle10</a:t>
            </a:r>
            <a:endParaRPr sz="19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46" name="Google Shape;746;p42"/>
          <p:cNvSpPr txBox="1">
            <a:spLocks noGrp="1"/>
          </p:cNvSpPr>
          <p:nvPr>
            <p:ph type="title"/>
          </p:nvPr>
        </p:nvSpPr>
        <p:spPr>
          <a:xfrm>
            <a:off x="2037000" y="1201925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747" name="Google Shape;74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6296" y="3572975"/>
            <a:ext cx="233148" cy="20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4"/>
          <p:cNvSpPr txBox="1">
            <a:spLocks noGrp="1"/>
          </p:cNvSpPr>
          <p:nvPr>
            <p:ph type="body" idx="1"/>
          </p:nvPr>
        </p:nvSpPr>
        <p:spPr>
          <a:xfrm>
            <a:off x="638550" y="1090325"/>
            <a:ext cx="7866900" cy="16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Examples of online maker services</a:t>
            </a:r>
            <a:endParaRPr sz="2100"/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Maker Kits</a:t>
            </a:r>
            <a:endParaRPr sz="2100"/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Justifying new/ongoing costs of emerging tech to leadership</a:t>
            </a:r>
            <a:endParaRPr sz="21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98" name="Google Shape;498;p2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We’ll Cover Today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5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Opened in August 2019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Equipment: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3D Printers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Carvey CNCs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Sewing/Embroidery Machines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Silhouette Cameos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Heat Press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Sublimation Printer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From the Makerspace’s opening in August 2019, to our COVID-related closure in mid-March, 2020, we saw </a:t>
            </a:r>
            <a:r>
              <a:rPr lang="en" sz="1500" b="1"/>
              <a:t>977 total walk-ins, and 312 unique registered users</a:t>
            </a:r>
            <a:endParaRPr sz="1500" b="1"/>
          </a:p>
        </p:txBody>
      </p:sp>
      <p:sp>
        <p:nvSpPr>
          <p:cNvPr id="504" name="Google Shape;504;p25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MUL Makerspace</a:t>
            </a:r>
            <a:endParaRPr/>
          </a:p>
        </p:txBody>
      </p:sp>
      <p:pic>
        <p:nvPicPr>
          <p:cNvPr id="505" name="Google Shape;5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475" y="1141875"/>
            <a:ext cx="2358346" cy="13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1950" y="1613825"/>
            <a:ext cx="2266925" cy="127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8475" y="2620850"/>
            <a:ext cx="2358365" cy="13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8812" y="3150375"/>
            <a:ext cx="2550060" cy="17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6"/>
          <p:cNvSpPr txBox="1">
            <a:spLocks noGrp="1"/>
          </p:cNvSpPr>
          <p:nvPr>
            <p:ph type="body" idx="1"/>
          </p:nvPr>
        </p:nvSpPr>
        <p:spPr>
          <a:xfrm>
            <a:off x="618825" y="1209700"/>
            <a:ext cx="3908700" cy="24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Total attendance for Fall 2019 Makerspace events was 561, and 115 for the first part of Spring 2020 semester before closing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 Heart Art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Creepy Crawly Crafts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Craft Your Heart Out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MakeHERspace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700"/>
          </a:p>
        </p:txBody>
      </p:sp>
      <p:sp>
        <p:nvSpPr>
          <p:cNvPr id="514" name="Google Shape;514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In-person Events</a:t>
            </a:r>
            <a:endParaRPr/>
          </a:p>
        </p:txBody>
      </p:sp>
      <p:pic>
        <p:nvPicPr>
          <p:cNvPr id="515" name="Google Shape;5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600" y="768325"/>
            <a:ext cx="2569022" cy="171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676" y="2481000"/>
            <a:ext cx="2460870" cy="16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7915" y="1555225"/>
            <a:ext cx="1664567" cy="221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7884" y="2347375"/>
            <a:ext cx="1755317" cy="263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7"/>
          <p:cNvSpPr txBox="1">
            <a:spLocks noGrp="1"/>
          </p:cNvSpPr>
          <p:nvPr>
            <p:ph type="body" idx="1"/>
          </p:nvPr>
        </p:nvSpPr>
        <p:spPr>
          <a:xfrm>
            <a:off x="618825" y="1914825"/>
            <a:ext cx="3908700" cy="17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900"/>
              <a:t>Recreate community of in-person events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Very simple projects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Focus on student well-being, anti-stress</a:t>
            </a:r>
            <a:endParaRPr sz="19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  <p:sp>
        <p:nvSpPr>
          <p:cNvPr id="524" name="Google Shape;524;p2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Friday Make-Alongs</a:t>
            </a:r>
            <a:endParaRPr/>
          </a:p>
        </p:txBody>
      </p:sp>
      <p:pic>
        <p:nvPicPr>
          <p:cNvPr id="525" name="Google Shape;5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475" y="1141875"/>
            <a:ext cx="4176000" cy="3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Zineclusivity</a:t>
            </a:r>
            <a:endParaRPr/>
          </a:p>
        </p:txBody>
      </p:sp>
      <p:pic>
        <p:nvPicPr>
          <p:cNvPr id="531" name="Google Shape;5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75" y="1132876"/>
            <a:ext cx="4506076" cy="158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025" y="2865155"/>
            <a:ext cx="4032276" cy="211694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28"/>
          <p:cNvSpPr txBox="1"/>
          <p:nvPr/>
        </p:nvSpPr>
        <p:spPr>
          <a:xfrm>
            <a:off x="5240875" y="1132875"/>
            <a:ext cx="3540900" cy="12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●"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Stories of discrimination, micro-agreessions, sexual harassment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●"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Students expressing frustration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34" name="Google Shape;534;p28"/>
          <p:cNvSpPr txBox="1"/>
          <p:nvPr/>
        </p:nvSpPr>
        <p:spPr>
          <a:xfrm>
            <a:off x="597375" y="3093600"/>
            <a:ext cx="3798900" cy="12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●"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Give students a voice and outlet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●"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“How can we make Miami more inclusive”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●"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Tour of Queer Zine Archive Project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○"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Talk on using zines for social justice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9"/>
          <p:cNvSpPr txBox="1">
            <a:spLocks noGrp="1"/>
          </p:cNvSpPr>
          <p:nvPr>
            <p:ph type="ctrTitle"/>
          </p:nvPr>
        </p:nvSpPr>
        <p:spPr>
          <a:xfrm>
            <a:off x="959337" y="813800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Discord</a:t>
            </a: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4815450" y="813800"/>
            <a:ext cx="3101400" cy="296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3" name="Google Shape;543;p29"/>
          <p:cNvCxnSpPr>
            <a:stCxn id="540" idx="2"/>
          </p:cNvCxnSpPr>
          <p:nvPr/>
        </p:nvCxnSpPr>
        <p:spPr>
          <a:xfrm>
            <a:off x="6366150" y="3776600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4" name="Google Shape;544;p29"/>
          <p:cNvPicPr preferRelativeResize="0"/>
          <p:nvPr/>
        </p:nvPicPr>
        <p:blipFill rotWithShape="1">
          <a:blip r:embed="rId3">
            <a:alphaModFix/>
          </a:blip>
          <a:srcRect b="15196"/>
          <a:stretch/>
        </p:blipFill>
        <p:spPr>
          <a:xfrm>
            <a:off x="1055475" y="1615200"/>
            <a:ext cx="6669597" cy="3086574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29"/>
          <p:cNvSpPr txBox="1"/>
          <p:nvPr/>
        </p:nvSpPr>
        <p:spPr>
          <a:xfrm>
            <a:off x="1683575" y="4754600"/>
            <a:ext cx="56538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Screenshot from Boise State MakerLab Discord Server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Canvas Modules</a:t>
            </a:r>
            <a:endParaRPr/>
          </a:p>
        </p:txBody>
      </p:sp>
      <p:grpSp>
        <p:nvGrpSpPr>
          <p:cNvPr id="551" name="Google Shape;551;p30"/>
          <p:cNvGrpSpPr/>
          <p:nvPr/>
        </p:nvGrpSpPr>
        <p:grpSpPr>
          <a:xfrm>
            <a:off x="2865643" y="1274393"/>
            <a:ext cx="3079859" cy="2420090"/>
            <a:chOff x="1153225" y="1597649"/>
            <a:chExt cx="3842140" cy="3019074"/>
          </a:xfrm>
        </p:grpSpPr>
        <p:grpSp>
          <p:nvGrpSpPr>
            <p:cNvPr id="552" name="Google Shape;552;p30"/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553" name="Google Shape;553;p30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0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0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0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0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0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0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0" name="Google Shape;560;p30"/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30"/>
          <p:cNvGrpSpPr/>
          <p:nvPr/>
        </p:nvGrpSpPr>
        <p:grpSpPr>
          <a:xfrm>
            <a:off x="7967714" y="1361641"/>
            <a:ext cx="1822104" cy="2420224"/>
            <a:chOff x="3580725" y="2020075"/>
            <a:chExt cx="1344925" cy="1786275"/>
          </a:xfrm>
        </p:grpSpPr>
        <p:sp>
          <p:nvSpPr>
            <p:cNvPr id="562" name="Google Shape;562;p30"/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7" name="Google Shape;567;p30"/>
          <p:cNvPicPr preferRelativeResize="0"/>
          <p:nvPr/>
        </p:nvPicPr>
        <p:blipFill rotWithShape="1">
          <a:blip r:embed="rId3">
            <a:alphaModFix/>
          </a:blip>
          <a:srcRect t="108" b="1096"/>
          <a:stretch/>
        </p:blipFill>
        <p:spPr>
          <a:xfrm>
            <a:off x="6208244" y="1382288"/>
            <a:ext cx="1568492" cy="20669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" name="Google Shape;568;p30"/>
          <p:cNvGrpSpPr/>
          <p:nvPr/>
        </p:nvGrpSpPr>
        <p:grpSpPr>
          <a:xfrm>
            <a:off x="1238112" y="1274594"/>
            <a:ext cx="1323876" cy="2420329"/>
            <a:chOff x="6417224" y="2247097"/>
            <a:chExt cx="951950" cy="1740368"/>
          </a:xfrm>
        </p:grpSpPr>
        <p:sp>
          <p:nvSpPr>
            <p:cNvPr id="569" name="Google Shape;569;p30"/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6" name="Google Shape;576;p30"/>
          <p:cNvPicPr preferRelativeResize="0"/>
          <p:nvPr/>
        </p:nvPicPr>
        <p:blipFill rotWithShape="1">
          <a:blip r:embed="rId4">
            <a:alphaModFix/>
          </a:blip>
          <a:srcRect r="20248"/>
          <a:stretch/>
        </p:blipFill>
        <p:spPr>
          <a:xfrm>
            <a:off x="1331900" y="1393600"/>
            <a:ext cx="1147799" cy="20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6775" y="1393600"/>
            <a:ext cx="2797600" cy="157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2313" y="1352725"/>
            <a:ext cx="1668600" cy="212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0"/>
          <p:cNvPicPr preferRelativeResize="0"/>
          <p:nvPr/>
        </p:nvPicPr>
        <p:blipFill rotWithShape="1">
          <a:blip r:embed="rId7">
            <a:alphaModFix/>
          </a:blip>
          <a:srcRect t="2066"/>
          <a:stretch/>
        </p:blipFill>
        <p:spPr>
          <a:xfrm>
            <a:off x="8098325" y="1483500"/>
            <a:ext cx="1549800" cy="207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1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Libguides</a:t>
            </a:r>
            <a:endParaRPr/>
          </a:p>
        </p:txBody>
      </p:sp>
      <p:sp>
        <p:nvSpPr>
          <p:cNvPr id="585" name="Google Shape;585;p31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specific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Spaces/Labs</a:t>
            </a:r>
            <a:endParaRPr/>
          </a:p>
        </p:txBody>
      </p:sp>
      <p:sp>
        <p:nvSpPr>
          <p:cNvPr id="586" name="Google Shape;586;p31"/>
          <p:cNvSpPr/>
          <p:nvPr/>
        </p:nvSpPr>
        <p:spPr>
          <a:xfrm>
            <a:off x="4815450" y="813800"/>
            <a:ext cx="3101400" cy="296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1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1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9" name="Google Shape;589;p31"/>
          <p:cNvCxnSpPr>
            <a:stCxn id="586" idx="2"/>
          </p:cNvCxnSpPr>
          <p:nvPr/>
        </p:nvCxnSpPr>
        <p:spPr>
          <a:xfrm>
            <a:off x="6366150" y="3776600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90" name="Google Shape;5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311" y="1110063"/>
            <a:ext cx="2803675" cy="237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</Words>
  <Application>Microsoft Macintosh PowerPoint</Application>
  <PresentationFormat>On-screen Show (16:9)</PresentationFormat>
  <Paragraphs>77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Maven Pro</vt:lpstr>
      <vt:lpstr>Fira Sans Extra Condensed Medium</vt:lpstr>
      <vt:lpstr>Nunito Light</vt:lpstr>
      <vt:lpstr>Advent Pro SemiBold</vt:lpstr>
      <vt:lpstr>Arial</vt:lpstr>
      <vt:lpstr>Share Tech</vt:lpstr>
      <vt:lpstr>Livvic Light</vt:lpstr>
      <vt:lpstr>Fira Sans Condensed Medium</vt:lpstr>
      <vt:lpstr>Montserrat</vt:lpstr>
      <vt:lpstr>Data Science Consulting by Slidesgo</vt:lpstr>
      <vt:lpstr>MAKING CHANGES</vt:lpstr>
      <vt:lpstr>What We’ll Cover Today</vt:lpstr>
      <vt:lpstr>About the MUL Makerspace</vt:lpstr>
      <vt:lpstr>In-person Events</vt:lpstr>
      <vt:lpstr>Friday Make-Alongs</vt:lpstr>
      <vt:lpstr>Zineclusivity</vt:lpstr>
      <vt:lpstr>Discord</vt:lpstr>
      <vt:lpstr>Canvas Modules</vt:lpstr>
      <vt:lpstr>Libguides</vt:lpstr>
      <vt:lpstr>Libguides</vt:lpstr>
      <vt:lpstr>Chat Service</vt:lpstr>
      <vt:lpstr>—attributed to Benjamin Franklin</vt:lpstr>
      <vt:lpstr>Kits Available for Check Out</vt:lpstr>
      <vt:lpstr>Future Kits in Development</vt:lpstr>
      <vt:lpstr>Augment Costs with Grants</vt:lpstr>
      <vt:lpstr>Working with Faculty</vt:lpstr>
      <vt:lpstr>Infographics are Your Friend!</vt:lpstr>
      <vt:lpstr>Connecting to MUL and Miami Strategic Plans/Mission/Values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CHANGES</dc:title>
  <cp:lastModifiedBy>Microsoft Office User</cp:lastModifiedBy>
  <cp:revision>1</cp:revision>
  <dcterms:modified xsi:type="dcterms:W3CDTF">2020-10-09T00:41:30Z</dcterms:modified>
</cp:coreProperties>
</file>